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12" r:id="rId3"/>
    <p:sldId id="263" r:id="rId4"/>
    <p:sldId id="311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B47F"/>
    <a:srgbClr val="9FE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2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5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5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0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5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7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8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9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0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8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D9F7E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4192103" y="2345288"/>
            <a:ext cx="3819783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4353538" y="2462545"/>
            <a:ext cx="3541765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lvl="1" latinLnBrk="0"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파이썬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기초</a:t>
            </a: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4478936" y="2515413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7014907" y="1910874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048000" y="297118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 err="1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sz="4000" b="1" kern="0" dirty="0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kern="0" dirty="0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sz="4000" b="1" kern="0" dirty="0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b="1" kern="0" dirty="0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sz="4000" b="1" kern="0" dirty="0">
                <a:ln w="12700">
                  <a:solidFill>
                    <a:srgbClr val="44546A"/>
                  </a:solidFill>
                </a:ln>
                <a:solidFill>
                  <a:srgbClr val="79E3B6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en-US" altLang="ko-KR" sz="4800" b="1" kern="0" dirty="0">
              <a:ln w="19050">
                <a:noFill/>
              </a:ln>
              <a:solidFill>
                <a:prstClr val="white">
                  <a:lumMod val="7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92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PCA(Principal Component Analysis)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가장 대표적인 차원 축소 기법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변수간에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존재하는 상관관계를 이용해 이를 대표하는 주성분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!(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Pricipal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Component)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추출해 차원을 축소하는 기법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분산을 가지는 데이터 축을 찾아 이 축으로 차원을 축소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이것이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주성분이 된다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68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차원을 축소할 경우 어떤 벡터에 데이터들을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정사영시켜야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구조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잘 유지될까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angeloyeo.github.io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/2019/07/27/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PCA.html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A5F699-056D-EE40-8306-144DE3DD2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t="36551" r="4162" b="19555"/>
          <a:stretch/>
        </p:blipFill>
        <p:spPr>
          <a:xfrm>
            <a:off x="1966744" y="3116262"/>
            <a:ext cx="8400748" cy="30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이것을 선형대수학적 관점에서 보려면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데이터의 공분산 행렬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(Covariance Matrix)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분해하고 이렇게 구한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고유벡터에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데이터를 선형 변환하는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0C1B5-7E8C-244D-B8B8-BE25B85CF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2" t="38038" r="45812" b="38370"/>
          <a:stretch/>
        </p:blipFill>
        <p:spPr>
          <a:xfrm>
            <a:off x="3586479" y="3926060"/>
            <a:ext cx="4257041" cy="20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데이터의 공분산 행렬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(Covariance Matrix)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분해하고 이렇게 구한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고유벡터에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데이터를 선형 변환하는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DF451B-BEAF-C843-828D-75E570E2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70" y="2832760"/>
            <a:ext cx="4097885" cy="35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9A95E2-30F6-CB44-A8A8-16A74A21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8" t="38038" r="8334" b="23260"/>
          <a:stretch/>
        </p:blipFill>
        <p:spPr>
          <a:xfrm>
            <a:off x="848357" y="2852409"/>
            <a:ext cx="5819714" cy="2135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160D02-0F9F-2E47-9FD2-A3041854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8" y="5108918"/>
            <a:ext cx="492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아무튼 이런 식으로 해서 공분산 행렬과 고유벡터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고유값을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계산한다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고유값이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가장 큰 순으로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(PCA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변환 차수만큼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고유벡터를 추출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고유값이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가장 큰 순으로 고유벡터를 이용해 새롭게 입력 데이터를 변환한다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8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F8AD1B-02F1-324F-93B1-27FC82BB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25097" r="11998" b="18074"/>
          <a:stretch/>
        </p:blipFill>
        <p:spPr>
          <a:xfrm>
            <a:off x="2174239" y="2289254"/>
            <a:ext cx="7630161" cy="38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LDA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개 이상의 모집단에서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표집된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표본들의 데이터분포를 이용해 이 표본들이 어느 모집단에서 추출된 것인지 분류 예측할 수 있도록 기준을 찾는 분석법을 의미함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6EEB4-4E3B-A849-8309-8375E3597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41185" r="24875" b="19556"/>
          <a:stretch/>
        </p:blipFill>
        <p:spPr>
          <a:xfrm>
            <a:off x="3098799" y="3631167"/>
            <a:ext cx="5719753" cy="29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집단을 구분할 수 있는 독립변수를 통해 집단 구분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함수식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판별식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도출하고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소속된 집단을 예측하는 것이 목적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376906-EBAC-D940-A2DA-68FD5C30A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35852" r="4238" b="18445"/>
          <a:stretch/>
        </p:blipFill>
        <p:spPr>
          <a:xfrm>
            <a:off x="1909428" y="3088640"/>
            <a:ext cx="8373140" cy="31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그런데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LDA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제약조건이 많다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독립변수의 척도가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등간이나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비율척도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수치형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종속변수가 범주형 데이터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독립변수는 정규분포를 따라야함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독립변수와 종속변수는 상관관계를 가져야 함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독립변수들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사이에 상관관계가 작거나 없어야 함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종속변수로 구분되는 각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집단별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공분산 행렬이 유사해야 함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0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독립변수는 정규분포를 따라야함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종속변수로 구분되는 각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집단별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공분산 행렬이 유사해야 함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2C8E7-F91D-BA49-ABFB-A04B7318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 t="38039" r="23095" b="20148"/>
          <a:stretch/>
        </p:blipFill>
        <p:spPr>
          <a:xfrm>
            <a:off x="2550518" y="3043769"/>
            <a:ext cx="6641015" cy="32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비지도 학습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2E22993-1637-2E4C-9BA9-4F1F3D95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3020" r="5451" b="20453"/>
          <a:stretch/>
        </p:blipFill>
        <p:spPr>
          <a:xfrm>
            <a:off x="2161537" y="2176491"/>
            <a:ext cx="7868921" cy="3574117"/>
          </a:xfrm>
        </p:spPr>
      </p:pic>
    </p:spTree>
    <p:extLst>
      <p:ext uri="{BB962C8B-B14F-4D97-AF65-F5344CB8AC3E}">
        <p14:creationId xmlns:p14="http://schemas.microsoft.com/office/powerpoint/2010/main" val="180305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선형판별분석의 팁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분류하고자 하는 두 범주의 중심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평균이 서로 멀 수록 좋다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분류하고자 하는 두 범주의 분산이 작을수록 좋다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F541E-CD91-1345-9EF5-053EE4D7B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t="38038" r="22153" b="18519"/>
          <a:stretch/>
        </p:blipFill>
        <p:spPr>
          <a:xfrm>
            <a:off x="3395962" y="3633890"/>
            <a:ext cx="5476241" cy="29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7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LDA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7CD06-01B3-7D46-86C3-4E521528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22815" r="11580" b="18889"/>
          <a:stretch/>
        </p:blipFill>
        <p:spPr>
          <a:xfrm>
            <a:off x="2235197" y="2169313"/>
            <a:ext cx="7721601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4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SVD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역시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유사한 행렬 분해 기법을 이용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정방행렬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(N*N)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가능하지만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그렇지 않은 행렬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(M*N)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에도 가능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특이벡터를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구하고자 한다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SVD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특이벡터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특이값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1B4616D-E94D-0A48-A589-AF10BD3F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65" y="2631536"/>
            <a:ext cx="8992042" cy="32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5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SVD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축소를 시켜주는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18F0BEE-42AD-3C4A-8489-25E634F2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52" y="2824480"/>
            <a:ext cx="8830126" cy="316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21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SVD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축소를 시켜주는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축소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느낌쓰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angeloyeo.github.io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/2019/08/01/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SVD.html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1506" name="Picture 2" descr="특이값 분해(SVD) - 공돌이의 수학정리노트">
            <a:extLst>
              <a:ext uri="{FF2B5EF4-FFF2-40B4-BE49-F238E27FC236}">
                <a16:creationId xmlns:a16="http://schemas.microsoft.com/office/drawing/2014/main" id="{E5783AFB-A6B1-584B-B050-C703BF84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86" y="3028987"/>
            <a:ext cx="8260080" cy="29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3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NMF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4" y="1963570"/>
            <a:ext cx="10776779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NMF?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랭크를통한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행렬 근사 방식의 변형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 내의 모든 원소 값이 모두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양수라는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 보장되면 두 개의 기반 양수 행렬로 분해 가능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18C1683-D38F-AA45-89A1-7EF2C3BF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69" y="3643630"/>
            <a:ext cx="9144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NMF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4" y="1963570"/>
            <a:ext cx="10776779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분해된 행렬은 잠재 요소를 특성으로 갖게 된다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잠재 요소의 값이 얼마나 되는지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잠재 요소가 원본 열로 어떻게 구성되는지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18C1683-D38F-AA45-89A1-7EF2C3BF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00" y="4089376"/>
            <a:ext cx="9144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6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NMF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4" y="1963570"/>
            <a:ext cx="10776779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분해된 행렬은 잠재 요소를 특성으로 갖게 된다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52CEBCC-6040-764F-9C8E-FB9EC85F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33" y="2631536"/>
            <a:ext cx="8199120" cy="313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99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NMF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4" y="1963570"/>
            <a:ext cx="10776779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NMF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유사하게 이미지 압축을 통한 패턴 인식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텍스트의 토픽 모델링 기법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문서 유사도 및 클러스터링에 잘 사용된다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특히나 이미지의 경우 음수의 값이 존재하지 않는데 이것에 적합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angeloyeo.github.io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/2020/10/15/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NMF.html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5769C27-C9FD-A445-94C4-AAD90973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66" y="3678210"/>
            <a:ext cx="7340393" cy="20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차원축소란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92384-729C-8C42-A078-12AB7B467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4" t="31556" r="8020" b="26371"/>
          <a:stretch/>
        </p:blipFill>
        <p:spPr>
          <a:xfrm>
            <a:off x="2199639" y="2896783"/>
            <a:ext cx="7792721" cy="28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결론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4" y="1963570"/>
            <a:ext cx="10776779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C06C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C06C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C06C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C06C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축소 공부를 하기 위해서 선형대수 공부를 열심히 하자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86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매우 많은 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feature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로 구성된 다차원 데이터 세트의 차원을 축소해 새로운 차원의 데이터 세트를 생성하는 것</a:t>
            </a: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일반적으로 차원이 증가할수록 데이터 포인트 간의 거리가 기하급수적으로 멀어지게 되고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 희소한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(sparse)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 구조를 가지게 된다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이런 상황에서 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feature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가 많을수록 개별 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feature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간에 상관관계가 높을 가능성이 크다</a:t>
            </a: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=&gt;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 이러한 문제점은 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“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다중 공선성 문제</a:t>
            </a:r>
            <a:r>
              <a:rPr lang="en-US" altLang="ko-KR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”</a:t>
            </a: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로 모델의 예측 성능을 저하시킴</a:t>
            </a: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68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C06C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많을 때 그것을 축소시켜주면 학습 데이터의 크기가 줄어서 필요한 처리 능력도 줄일 수 있다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  <a:buFont typeface="Symbol" pitchFamily="2" charset="2"/>
              <a:buChar char="Þ"/>
            </a:pPr>
            <a:r>
              <a:rPr lang="ko-KR" altLang="en-US" sz="2000" dirty="0">
                <a:solidFill>
                  <a:srgbClr val="6C5B7B"/>
                </a:solidFill>
                <a:ea typeface="나눔스퀘어 Bold" panose="020B0600000101010101" pitchFamily="50" charset="-127"/>
              </a:rPr>
              <a:t>결과적으로 성능이 좋아진다</a:t>
            </a: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축소 종류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피처 선택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특징을 잘 나타내는 주요 피처만 선택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피처 추출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기존 피처를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저차원의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중요 피처로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 피처로 압축해서 추출 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70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피처 추출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기존 피처를 단순 압축이 아닌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피처를 함축적으로 더 잘 설명할 수 있는 또다른 공간으로 매핑해 추출하는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CF2F28-EB73-9D46-8E17-619A3A83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4" t="31556" r="8020" b="26371"/>
          <a:stretch/>
        </p:blipFill>
        <p:spPr>
          <a:xfrm>
            <a:off x="2199639" y="2896783"/>
            <a:ext cx="7792721" cy="28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피처 추출은 그냥 압축만 하는 것인가요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않고 더 함축적인 요약 특성으로 추출하고자 하는 것</a:t>
            </a:r>
            <a:b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피처가 전혀 인지하기 어려웠던 잠재적인 요소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(Latent Factor)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추출하는 것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PCA, SVD, NMF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이처럼 잠재적인 요소를 찾는 대표적인 축소 알고리즘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이미지에 많이 사용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93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차원축소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PCA, SVD, NMF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이처럼 잠재적인 요소를 찾는 대표적인 축소 알고리즘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이미지에 많이 사용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07057B-B175-BD45-8938-F622C776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60" y="3304782"/>
            <a:ext cx="321310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A2863B-C4DB-B44A-B0D6-4CE604D4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20" y="3088602"/>
            <a:ext cx="3338059" cy="33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1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E7118E4-1C3A-4312-87F2-646CAEB32B0C}"/>
              </a:ext>
            </a:extLst>
          </p:cNvPr>
          <p:cNvSpPr/>
          <p:nvPr/>
        </p:nvSpPr>
        <p:spPr>
          <a:xfrm>
            <a:off x="269031" y="242595"/>
            <a:ext cx="11653935" cy="6372809"/>
          </a:xfrm>
          <a:prstGeom prst="rect">
            <a:avLst/>
          </a:prstGeom>
          <a:pattFill prst="dotGrid">
            <a:fgClr>
              <a:srgbClr val="D9F7EA"/>
            </a:fgClr>
            <a:bgClr>
              <a:schemeClr val="bg1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1B192-CC6B-401F-ADDB-0D8D93685D23}"/>
              </a:ext>
            </a:extLst>
          </p:cNvPr>
          <p:cNvSpPr/>
          <p:nvPr/>
        </p:nvSpPr>
        <p:spPr>
          <a:xfrm>
            <a:off x="269032" y="242596"/>
            <a:ext cx="11653935" cy="522514"/>
          </a:xfrm>
          <a:prstGeom prst="rect">
            <a:avLst/>
          </a:prstGeom>
          <a:solidFill>
            <a:srgbClr val="9FEBC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FEFEBA-CAB3-41AE-B92D-D312B54F57ED}"/>
              </a:ext>
            </a:extLst>
          </p:cNvPr>
          <p:cNvSpPr/>
          <p:nvPr/>
        </p:nvSpPr>
        <p:spPr>
          <a:xfrm>
            <a:off x="550795" y="359168"/>
            <a:ext cx="834173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marL="269875" latinLnBrk="0">
              <a:defRPr/>
            </a:pP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머신러닝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PCA,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자유형 10">
            <a:extLst>
              <a:ext uri="{FF2B5EF4-FFF2-40B4-BE49-F238E27FC236}">
                <a16:creationId xmlns:a16="http://schemas.microsoft.com/office/drawing/2014/main" id="{33722CB4-F9BF-4370-B61E-95A734A56C58}"/>
              </a:ext>
            </a:extLst>
          </p:cNvPr>
          <p:cNvSpPr/>
          <p:nvPr/>
        </p:nvSpPr>
        <p:spPr>
          <a:xfrm>
            <a:off x="650514" y="414107"/>
            <a:ext cx="197843" cy="19468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493C95-DC0A-4AEA-928D-0BB91F86DFC6}"/>
              </a:ext>
            </a:extLst>
          </p:cNvPr>
          <p:cNvGrpSpPr/>
          <p:nvPr/>
        </p:nvGrpSpPr>
        <p:grpSpPr>
          <a:xfrm>
            <a:off x="10544507" y="375593"/>
            <a:ext cx="996979" cy="255149"/>
            <a:chOff x="9689491" y="466716"/>
            <a:chExt cx="996979" cy="25514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BF54880-873D-4F43-9087-9C5239953867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9C962F-477E-47A6-8EE2-A9AB7A63406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38C9A-0B81-4036-8FFF-89EA14397C76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F5C276-4401-4DE4-8D50-948FDBE50318}"/>
                </a:ext>
              </a:extLst>
            </p:cNvPr>
            <p:cNvSpPr/>
            <p:nvPr/>
          </p:nvSpPr>
          <p:spPr>
            <a:xfrm>
              <a:off x="10132540" y="545008"/>
              <a:ext cx="103983" cy="103983"/>
            </a:xfrm>
            <a:prstGeom prst="ellipse">
              <a:avLst/>
            </a:prstGeom>
            <a:solidFill>
              <a:srgbClr val="2FEACB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262DC9-7982-4C88-BE9D-9779199BFCF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4DD6C9-13AA-4E9B-A687-E330B637DC39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0A41CA-63DC-40BD-9E34-2B9DFE5AAFFF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14D3A4-4A97-704A-A036-2E8F08EAE16D}"/>
              </a:ext>
            </a:extLst>
          </p:cNvPr>
          <p:cNvSpPr/>
          <p:nvPr/>
        </p:nvSpPr>
        <p:spPr>
          <a:xfrm>
            <a:off x="550795" y="1675463"/>
            <a:ext cx="4368800" cy="45720"/>
          </a:xfrm>
          <a:prstGeom prst="rect">
            <a:avLst/>
          </a:prstGeom>
          <a:gradFill flip="none" rotWithShape="1">
            <a:gsLst>
              <a:gs pos="50400">
                <a:srgbClr val="6C5B7B"/>
              </a:gs>
              <a:gs pos="0">
                <a:srgbClr val="355C7D"/>
              </a:gs>
              <a:gs pos="100000">
                <a:srgbClr val="C06C8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6FBCC-A9E3-6C48-B04A-70BE14E2771B}"/>
              </a:ext>
            </a:extLst>
          </p:cNvPr>
          <p:cNvSpPr txBox="1"/>
          <p:nvPr/>
        </p:nvSpPr>
        <p:spPr>
          <a:xfrm>
            <a:off x="391770" y="1107392"/>
            <a:ext cx="39811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ore-K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 ExtraBold" panose="020B0600000101010101" pitchFamily="50" charset="-127"/>
                <a:cs typeface="+mj-cs"/>
              </a:rPr>
              <a:t>PCA</a:t>
            </a:r>
            <a:endParaRPr lang="ko-Kore-KR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8CB563C-D034-B249-826C-D4A846B0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5" y="1963570"/>
            <a:ext cx="10337042" cy="4351338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PCA(Principal Component Analysis)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가장 대표적인 차원 축소 기법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ko-KR" altLang="en-US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변수간에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존재하는 상관관계를 이용해 이를 대표하는 주성분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!(</a:t>
            </a:r>
            <a:r>
              <a:rPr lang="en-US" altLang="ko-KR" sz="2000" dirty="0" err="1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Pricipal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Component)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추출해 차원을 축소하는 기법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000" dirty="0">
                <a:solidFill>
                  <a:srgbClr val="C06C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분산을 가지는 데이터 축을 찾아 이 축으로 차원을 축소</a:t>
            </a: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이것이 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주성분이 된다</a:t>
            </a:r>
            <a:r>
              <a:rPr lang="en-US" altLang="ko-KR" sz="2000" dirty="0">
                <a:solidFill>
                  <a:srgbClr val="6C5B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rgbClr val="6C5B7B"/>
              </a:solidFill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420519"/>
      </p:ext>
    </p:extLst>
  </p:cSld>
  <p:clrMapOvr>
    <a:masterClrMapping/>
  </p:clrMapOvr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937</Words>
  <Application>Microsoft Macintosh PowerPoint</Application>
  <PresentationFormat>와이드스크린</PresentationFormat>
  <Paragraphs>310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 Bold</vt:lpstr>
      <vt:lpstr>야놀자 야체 B</vt:lpstr>
      <vt:lpstr>맑은 고딕</vt:lpstr>
      <vt:lpstr>Arial</vt:lpstr>
      <vt:lpstr>Symbol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김은기[ 학부재학 / 노어노문학과 ]</cp:lastModifiedBy>
  <cp:revision>12</cp:revision>
  <dcterms:created xsi:type="dcterms:W3CDTF">2021-11-02T03:40:31Z</dcterms:created>
  <dcterms:modified xsi:type="dcterms:W3CDTF">2021-11-15T11:46:43Z</dcterms:modified>
</cp:coreProperties>
</file>